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9" r:id="rId2"/>
    <p:sldId id="269" r:id="rId3"/>
    <p:sldId id="268" r:id="rId4"/>
    <p:sldId id="270" r:id="rId5"/>
    <p:sldId id="277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81" r:id="rId14"/>
    <p:sldId id="279" r:id="rId15"/>
    <p:sldId id="278" r:id="rId16"/>
    <p:sldId id="280" r:id="rId17"/>
    <p:sldId id="284" r:id="rId18"/>
    <p:sldId id="285" r:id="rId19"/>
    <p:sldId id="282" r:id="rId20"/>
    <p:sldId id="286" r:id="rId21"/>
    <p:sldId id="287" r:id="rId22"/>
    <p:sldId id="283" r:id="rId23"/>
    <p:sldId id="297" r:id="rId24"/>
    <p:sldId id="289" r:id="rId25"/>
    <p:sldId id="288" r:id="rId26"/>
    <p:sldId id="295" r:id="rId27"/>
    <p:sldId id="290" r:id="rId28"/>
    <p:sldId id="291" r:id="rId29"/>
    <p:sldId id="292" r:id="rId30"/>
    <p:sldId id="294" r:id="rId31"/>
    <p:sldId id="293" r:id="rId32"/>
    <p:sldId id="296" r:id="rId33"/>
    <p:sldId id="265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UIA_Template-Presentación-04.png" descr="UIA_Template-Presentación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GRACIAS"/>
          <p:cNvSpPr>
            <a:spLocks noGrp="1"/>
          </p:cNvSpPr>
          <p:nvPr>
            <p:ph type="body" sz="quarter" idx="13"/>
          </p:nvPr>
        </p:nvSpPr>
        <p:spPr>
          <a:xfrm>
            <a:off x="14342533" y="6261100"/>
            <a:ext cx="6971837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5D461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GRACIAS</a:t>
            </a:r>
          </a:p>
        </p:txBody>
      </p:sp>
      <p:sp>
        <p:nvSpPr>
          <p:cNvPr id="22" name="MUCHAS"/>
          <p:cNvSpPr>
            <a:spLocks noGrp="1"/>
          </p:cNvSpPr>
          <p:nvPr>
            <p:ph type="body" sz="quarter" idx="14"/>
          </p:nvPr>
        </p:nvSpPr>
        <p:spPr>
          <a:xfrm>
            <a:off x="3285066" y="6261100"/>
            <a:ext cx="6971837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8E196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MUCHAS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8391" y="-117183"/>
            <a:ext cx="26823393" cy="1392496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ody Level One…"/>
          <p:cNvSpPr>
            <a:spLocks noGrp="1"/>
          </p:cNvSpPr>
          <p:nvPr>
            <p:ph type="body" sz="half" idx="13"/>
          </p:nvPr>
        </p:nvSpPr>
        <p:spPr>
          <a:xfrm>
            <a:off x="1409170" y="3996101"/>
            <a:ext cx="18468976" cy="430100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</p:txBody>
      </p:sp>
      <p:sp>
        <p:nvSpPr>
          <p:cNvPr id="50" name="Title Text"/>
          <p:cNvSpPr>
            <a:spLocks noGrp="1"/>
          </p:cNvSpPr>
          <p:nvPr>
            <p:ph type="body" sz="quarter" idx="14"/>
          </p:nvPr>
        </p:nvSpPr>
        <p:spPr>
          <a:xfrm>
            <a:off x="1405466" y="1655233"/>
            <a:ext cx="18476383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4D15C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IA_Template-Presentación-06.png" descr="UIA_Template-Presentación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" y="0"/>
            <a:ext cx="2437926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1689100" y="1642533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>
            <a:spLocks noGrp="1"/>
          </p:cNvSpPr>
          <p:nvPr>
            <p:ph type="body" idx="13"/>
          </p:nvPr>
        </p:nvSpPr>
        <p:spPr>
          <a:xfrm>
            <a:off x="4331274" y="12304643"/>
            <a:ext cx="18468976" cy="106141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rPr lang="es-CR" b="1" dirty="0">
                <a:solidFill>
                  <a:schemeClr val="bg1"/>
                </a:solidFill>
              </a:rPr>
              <a:t>Lic. Santiago Rodríguez Paniagua. (2024)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9" name="Title Text"/>
          <p:cNvSpPr>
            <a:spLocks noGrp="1"/>
          </p:cNvSpPr>
          <p:nvPr>
            <p:ph type="body" idx="14"/>
          </p:nvPr>
        </p:nvSpPr>
        <p:spPr>
          <a:xfrm>
            <a:off x="1477572" y="2251580"/>
            <a:ext cx="18476383" cy="603765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s-CR" dirty="0">
                <a:solidFill>
                  <a:schemeClr val="bg1"/>
                </a:solidFill>
              </a:rPr>
              <a:t>Conexión a BD en C# con </a:t>
            </a:r>
            <a:r>
              <a:rPr lang="es-CR" dirty="0" err="1">
                <a:solidFill>
                  <a:schemeClr val="bg1"/>
                </a:solidFill>
              </a:rPr>
              <a:t>ADO.Net</a:t>
            </a:r>
            <a:endParaRPr lang="es-CR" dirty="0">
              <a:solidFill>
                <a:schemeClr val="bg1"/>
              </a:solidFill>
            </a:endParaRPr>
          </a:p>
          <a:p>
            <a:r>
              <a:rPr lang="es-CR" dirty="0">
                <a:solidFill>
                  <a:schemeClr val="bg1"/>
                </a:solidFill>
              </a:rPr>
              <a:t>En una App de Escritorio</a:t>
            </a:r>
          </a:p>
          <a:p>
            <a:endParaRPr lang="es-CR" dirty="0">
              <a:solidFill>
                <a:schemeClr val="bg1"/>
              </a:solidFill>
            </a:endParaRPr>
          </a:p>
          <a:p>
            <a:r>
              <a:rPr lang="es-CR" dirty="0">
                <a:solidFill>
                  <a:schemeClr val="bg1"/>
                </a:solidFill>
              </a:rPr>
              <a:t>Programación IV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una función para llamar </a:t>
            </a:r>
          </a:p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Insertar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B2F488-AC0D-7329-70FF-9FC9DD49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36" y="3292569"/>
            <a:ext cx="16531327" cy="9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3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Cargamos el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DataGridView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F89BDD-6935-E0FA-8268-732A14B7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26" y="3373278"/>
            <a:ext cx="13742147" cy="98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67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Ejecutamos la 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085661-0FEA-A2DE-EAD0-537EAD34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82" y="4412974"/>
            <a:ext cx="16933440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92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>
            <a:spLocks noGrp="1"/>
          </p:cNvSpPr>
          <p:nvPr>
            <p:ph type="body" idx="14"/>
          </p:nvPr>
        </p:nvSpPr>
        <p:spPr>
          <a:xfrm>
            <a:off x="2953808" y="3839173"/>
            <a:ext cx="18476383" cy="60376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CR" dirty="0">
                <a:solidFill>
                  <a:schemeClr val="bg1"/>
                </a:solidFill>
              </a:rPr>
              <a:t>Conexión a BD en C# con </a:t>
            </a:r>
          </a:p>
          <a:p>
            <a:pPr algn="ctr"/>
            <a:r>
              <a:rPr lang="es-CR" dirty="0" err="1">
                <a:solidFill>
                  <a:schemeClr val="bg1"/>
                </a:solidFill>
              </a:rPr>
              <a:t>Entity</a:t>
            </a:r>
            <a:r>
              <a:rPr lang="es-CR" dirty="0">
                <a:solidFill>
                  <a:schemeClr val="bg1"/>
                </a:solidFill>
              </a:rPr>
              <a:t> Framework </a:t>
            </a:r>
          </a:p>
          <a:p>
            <a:pPr algn="ctr"/>
            <a:r>
              <a:rPr lang="es-CR" dirty="0">
                <a:solidFill>
                  <a:schemeClr val="bg1"/>
                </a:solidFill>
              </a:rPr>
              <a:t>en una App Web MVC</a:t>
            </a:r>
          </a:p>
          <a:p>
            <a:pPr algn="ctr"/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963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032944-E7BF-EC5E-0015-46AE1F3D11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266" y="899859"/>
            <a:ext cx="18476383" cy="1465654"/>
          </a:xfrm>
        </p:spPr>
        <p:txBody>
          <a:bodyPr>
            <a:normAutofit fontScale="92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APP MVC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A3B11BF-A458-351B-A7A4-B9ADCE87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64"/>
          <a:stretch/>
        </p:blipFill>
        <p:spPr>
          <a:xfrm>
            <a:off x="617067" y="3225615"/>
            <a:ext cx="23149865" cy="82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95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685B2-7435-86A9-6A95-AE8FD7675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7657" y="919737"/>
            <a:ext cx="18476383" cy="1445776"/>
          </a:xfrm>
        </p:spPr>
        <p:txBody>
          <a:bodyPr>
            <a:normAutofit fontScale="92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los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NuGets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necesarios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007A33-C7BD-1BF1-97E9-FB84682C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03" y="3458818"/>
            <a:ext cx="21976194" cy="88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76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685B2-7435-86A9-6A95-AE8FD7675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023" y="899859"/>
            <a:ext cx="18476383" cy="1505411"/>
          </a:xfrm>
        </p:spPr>
        <p:txBody>
          <a:bodyPr>
            <a:normAutofit fontScale="77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la Clase Modelo de Entidad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BAB3FA-5685-5263-7C71-8AF44E69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182" y="2923496"/>
            <a:ext cx="13045636" cy="100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198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708C21-DE30-FADB-C929-31BD34FB10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632" y="780590"/>
            <a:ext cx="18476383" cy="1187358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 Controlador usando EF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D55ECF-9362-674D-EAD2-10E4C6E2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4" b="46857"/>
          <a:stretch/>
        </p:blipFill>
        <p:spPr>
          <a:xfrm>
            <a:off x="381041" y="3339548"/>
            <a:ext cx="23621918" cy="79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2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7821634-C1B3-E68B-49A3-33A6236762FB}"/>
              </a:ext>
            </a:extLst>
          </p:cNvPr>
          <p:cNvSpPr txBox="1">
            <a:spLocks/>
          </p:cNvSpPr>
          <p:nvPr/>
        </p:nvSpPr>
        <p:spPr>
          <a:xfrm>
            <a:off x="888632" y="780590"/>
            <a:ext cx="18476383" cy="118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4D15C"/>
                </a:solidFill>
                <a:uFillTx/>
                <a:latin typeface="Abrade-Black"/>
                <a:ea typeface="Abrade-Black"/>
                <a:cs typeface="Abrade-Black"/>
                <a:sym typeface="Abrade-Black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 Controlador usando EF #2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18D897-71FB-A7C8-F5EC-59707C3B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35" y="1967948"/>
            <a:ext cx="16386529" cy="114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727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DC793C-2BB5-3497-D6EA-EC59B4F55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118" y="820345"/>
            <a:ext cx="18476383" cy="1565046"/>
          </a:xfrm>
        </p:spPr>
        <p:txBody>
          <a:bodyPr>
            <a:normAutofit fontScale="55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VS2022 agregó automáticamente la Clase Contexto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9FF90C-220E-C5C5-B83E-ED3F6FA5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9" y="3339548"/>
            <a:ext cx="23706162" cy="75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71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AC3A96-C269-70FE-E61B-57FE53A23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564" y="899859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una BD muy simple </a:t>
            </a:r>
          </a:p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MS SQL Server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97D88A-9AEC-EE28-A614-F41EC7B7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80" y="3657601"/>
            <a:ext cx="22074239" cy="90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719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E4ED8E-9993-6594-56B7-E67327D7E3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creó automáticamente el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sus métodos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IActionResult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1630B3-7E04-9B57-F30C-D0CA7E02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0" y="4631631"/>
            <a:ext cx="23036084" cy="74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231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45BBAB-DFEC-1611-94B0-35B924EFF5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6683" y="899859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crearon automáticamente las vistas para cada método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IActionResult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B9445-317E-6AD0-327F-AC8B9283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92" y="3633184"/>
            <a:ext cx="20068936" cy="91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77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25F1CA-01D0-B9B8-800B-FBE90780B5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8875" y="860103"/>
            <a:ext cx="18476383" cy="2203252"/>
          </a:xfrm>
        </p:spPr>
        <p:txBody>
          <a:bodyPr>
            <a:normAutofit fontScale="62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Modificamos el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se generó con el mismo nombre de la clase Contexto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15B626-CB09-FB71-B9C3-B54B69FB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91" y="3321773"/>
            <a:ext cx="17787817" cy="75914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C06594-A411-6CB9-31E3-A72287CD16B5}"/>
              </a:ext>
            </a:extLst>
          </p:cNvPr>
          <p:cNvSpPr txBox="1"/>
          <p:nvPr/>
        </p:nvSpPr>
        <p:spPr>
          <a:xfrm>
            <a:off x="4292875" y="11504834"/>
            <a:ext cx="15798248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CR" sz="3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s-CR" sz="3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PersonasContext</a:t>
            </a:r>
            <a:r>
              <a:rPr lang="es-CR" sz="3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s-CR" sz="3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"Server=</a:t>
            </a:r>
            <a:r>
              <a:rPr lang="es-CR" sz="3600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localhost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;Database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es-CR" sz="36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Personas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Trusted_Connection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SSPI;MultipleActiveResultSets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=true;</a:t>
            </a:r>
          </a:p>
          <a:p>
            <a:pPr algn="l"/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Trust Server 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Certificate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=true"</a:t>
            </a:r>
          </a:p>
          <a:p>
            <a:pPr algn="l"/>
            <a:endParaRPr lang="es-CR" sz="3600" dirty="0"/>
          </a:p>
        </p:txBody>
      </p:sp>
    </p:spTree>
    <p:extLst>
      <p:ext uri="{BB962C8B-B14F-4D97-AF65-F5344CB8AC3E}">
        <p14:creationId xmlns:p14="http://schemas.microsoft.com/office/powerpoint/2010/main" val="4872024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B1DC-F211-296B-337F-BACF62BD1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997" y="879981"/>
            <a:ext cx="18476383" cy="2203252"/>
          </a:xfrm>
        </p:spPr>
        <p:txBody>
          <a:bodyPr/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Ejecutamos la MVC Web App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701FB9-A9AC-ADF5-4600-74287946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57" y="3374820"/>
            <a:ext cx="16398086" cy="94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64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>
            <a:spLocks noGrp="1"/>
          </p:cNvSpPr>
          <p:nvPr>
            <p:ph type="body" idx="14"/>
          </p:nvPr>
        </p:nvSpPr>
        <p:spPr>
          <a:xfrm>
            <a:off x="2953808" y="3839173"/>
            <a:ext cx="18476383" cy="60376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CR" dirty="0">
                <a:solidFill>
                  <a:schemeClr val="bg1"/>
                </a:solidFill>
              </a:rPr>
              <a:t>Conexión a BD en C# con </a:t>
            </a:r>
          </a:p>
          <a:p>
            <a:pPr algn="ctr"/>
            <a:r>
              <a:rPr lang="es-CR" dirty="0" err="1">
                <a:solidFill>
                  <a:schemeClr val="bg1"/>
                </a:solidFill>
              </a:rPr>
              <a:t>Entity</a:t>
            </a:r>
            <a:r>
              <a:rPr lang="es-CR" dirty="0">
                <a:solidFill>
                  <a:schemeClr val="bg1"/>
                </a:solidFill>
              </a:rPr>
              <a:t> Framework </a:t>
            </a:r>
          </a:p>
          <a:p>
            <a:pPr algn="ctr"/>
            <a:r>
              <a:rPr lang="es-CR" dirty="0">
                <a:solidFill>
                  <a:schemeClr val="bg1"/>
                </a:solidFill>
              </a:rPr>
              <a:t>en una </a:t>
            </a:r>
            <a:r>
              <a:rPr lang="es-CR" dirty="0" err="1">
                <a:solidFill>
                  <a:schemeClr val="bg1"/>
                </a:solidFill>
              </a:rPr>
              <a:t>Blazor</a:t>
            </a:r>
            <a:r>
              <a:rPr lang="es-CR" dirty="0">
                <a:solidFill>
                  <a:schemeClr val="bg1"/>
                </a:solidFill>
              </a:rPr>
              <a:t> Web App</a:t>
            </a:r>
          </a:p>
          <a:p>
            <a:pPr algn="ctr"/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52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190CCE-217F-AED1-6012-A40C12F7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37" y="2851832"/>
            <a:ext cx="8882326" cy="9964309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A540AAB-9971-F9E4-7F3F-52AF42605018}"/>
              </a:ext>
            </a:extLst>
          </p:cNvPr>
          <p:cNvSpPr txBox="1">
            <a:spLocks/>
          </p:cNvSpPr>
          <p:nvPr/>
        </p:nvSpPr>
        <p:spPr>
          <a:xfrm>
            <a:off x="948266" y="899859"/>
            <a:ext cx="18476383" cy="1465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4D15C"/>
                </a:solidFill>
                <a:uFillTx/>
                <a:latin typeface="Abrade-Black"/>
                <a:ea typeface="Abrade-Black"/>
                <a:cs typeface="Abrade-Black"/>
                <a:sym typeface="Abrade-Black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APP</a:t>
            </a:r>
          </a:p>
        </p:txBody>
      </p:sp>
    </p:spTree>
    <p:extLst>
      <p:ext uri="{BB962C8B-B14F-4D97-AF65-F5344CB8AC3E}">
        <p14:creationId xmlns:p14="http://schemas.microsoft.com/office/powerpoint/2010/main" val="281541394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685B2-7435-86A9-6A95-AE8FD7675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7657" y="919737"/>
            <a:ext cx="18476383" cy="1445776"/>
          </a:xfrm>
        </p:spPr>
        <p:txBody>
          <a:bodyPr>
            <a:normAutofit fontScale="92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los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NuGets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necesarios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007A33-C7BD-1BF1-97E9-FB84682C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03" y="3458818"/>
            <a:ext cx="21976194" cy="88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561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685B2-7435-86A9-6A95-AE8FD7675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023" y="899859"/>
            <a:ext cx="18476383" cy="1505411"/>
          </a:xfrm>
        </p:spPr>
        <p:txBody>
          <a:bodyPr>
            <a:normAutofit fontScale="77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la Clase Modelo de Entidad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D1ECE-6835-D633-D450-E2174047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637" y="2628559"/>
            <a:ext cx="18810725" cy="107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534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793D6B-3622-85A0-56AB-21D279A80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632" y="820346"/>
            <a:ext cx="20579890" cy="1604802"/>
          </a:xfrm>
        </p:spPr>
        <p:txBody>
          <a:bodyPr>
            <a:normAutofit fontScale="70000" lnSpcReduction="20000"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 componente de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Razor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 proyecto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1616FD-1810-198B-AA7E-BD300E07A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99" b="21438"/>
          <a:stretch/>
        </p:blipFill>
        <p:spPr>
          <a:xfrm>
            <a:off x="3177278" y="3106346"/>
            <a:ext cx="18029443" cy="20474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E0AA1A-2DE1-76E4-6E0D-E210159D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278" y="5392887"/>
            <a:ext cx="18029443" cy="807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83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793D6B-3622-85A0-56AB-21D279A80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9606" y="641442"/>
            <a:ext cx="19844394" cy="1604802"/>
          </a:xfrm>
        </p:spPr>
        <p:txBody>
          <a:bodyPr>
            <a:normAutofit fontScale="85000" lnSpcReduction="10000"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 componente de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Razor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#2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DE6B1EE-84B6-0BFA-E202-0E13E70B0254}"/>
              </a:ext>
            </a:extLst>
          </p:cNvPr>
          <p:cNvGrpSpPr/>
          <p:nvPr/>
        </p:nvGrpSpPr>
        <p:grpSpPr>
          <a:xfrm>
            <a:off x="5005625" y="2644279"/>
            <a:ext cx="14372750" cy="10713913"/>
            <a:chOff x="3137069" y="2763548"/>
            <a:chExt cx="14372750" cy="1071391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C2933C-D2DD-9C51-9499-E65296DB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7069" y="2763548"/>
              <a:ext cx="14372750" cy="10713913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4BF49DC-7AE3-214E-D481-A99666828D15}"/>
                </a:ext>
              </a:extLst>
            </p:cNvPr>
            <p:cNvSpPr/>
            <p:nvPr/>
          </p:nvSpPr>
          <p:spPr>
            <a:xfrm>
              <a:off x="16200783" y="6122504"/>
              <a:ext cx="954157" cy="974035"/>
            </a:xfrm>
            <a:prstGeom prst="ellipse">
              <a:avLst/>
            </a:prstGeom>
            <a:noFill/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7900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634BB2-AAEA-17FE-0235-4361BB333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SP de Consulta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1D75DB-5AAC-70E4-3F45-E0F1D861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0" y="4660090"/>
            <a:ext cx="23065011" cy="74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7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45BBAB-DFEC-1611-94B0-35B924EFF5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727" y="760712"/>
            <a:ext cx="20082934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crearon automáticamente las páginas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AAD5AE-7771-7013-9B06-3461D60A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03" y="2963964"/>
            <a:ext cx="21252194" cy="98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434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25F1CA-01D0-B9B8-800B-FBE90780B5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8875" y="860103"/>
            <a:ext cx="18476383" cy="2203252"/>
          </a:xfrm>
        </p:spPr>
        <p:txBody>
          <a:bodyPr>
            <a:normAutofit fontScale="62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Modificamos el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se generó con el mismo nombre de la clase Contexto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C06594-A411-6CB9-31E3-A72287CD16B5}"/>
              </a:ext>
            </a:extLst>
          </p:cNvPr>
          <p:cNvSpPr txBox="1"/>
          <p:nvPr/>
        </p:nvSpPr>
        <p:spPr>
          <a:xfrm>
            <a:off x="4292875" y="11504834"/>
            <a:ext cx="15798248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CR" sz="3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s-CR" sz="3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PersonasContext</a:t>
            </a:r>
            <a:r>
              <a:rPr lang="es-CR" sz="3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s-CR" sz="3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"Server=</a:t>
            </a:r>
            <a:r>
              <a:rPr lang="es-CR" sz="3600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localhost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;Database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es-CR" sz="36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Personas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Trusted_Connection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SSPI;MultipleActiveResultSets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=true;</a:t>
            </a:r>
          </a:p>
          <a:p>
            <a:pPr algn="l"/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Trust Server </a:t>
            </a:r>
            <a:r>
              <a:rPr lang="es-CR" sz="3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Certificate</a:t>
            </a:r>
            <a:r>
              <a:rPr lang="es-CR" sz="3600" dirty="0">
                <a:solidFill>
                  <a:srgbClr val="A31515"/>
                </a:solidFill>
                <a:latin typeface="Cascadia Mono" panose="020B0609020000020004" pitchFamily="49" charset="0"/>
              </a:rPr>
              <a:t>=true"</a:t>
            </a:r>
          </a:p>
          <a:p>
            <a:pPr algn="l"/>
            <a:endParaRPr lang="es-CR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73A8F9-C99B-CAE0-B5D4-26096401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34" y="4251319"/>
            <a:ext cx="24491268" cy="5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27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B1DC-F211-296B-337F-BACF62BD1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997" y="879981"/>
            <a:ext cx="18476383" cy="2203252"/>
          </a:xfrm>
        </p:spPr>
        <p:txBody>
          <a:bodyPr/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Ejecutamos la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App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ECBA8D-22C4-7E3A-27F4-06919F2C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70" y="4631636"/>
            <a:ext cx="20296660" cy="84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29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RACIAS"/>
          <p:cNvSpPr>
            <a:spLocks noGrp="1"/>
          </p:cNvSpPr>
          <p:nvPr>
            <p:ph type="body" idx="13"/>
          </p:nvPr>
        </p:nvSpPr>
        <p:spPr>
          <a:xfrm>
            <a:off x="15276812" y="6261100"/>
            <a:ext cx="6971837" cy="2203252"/>
          </a:xfrm>
          <a:prstGeom prst="rect">
            <a:avLst/>
          </a:prstGeom>
        </p:spPr>
        <p:txBody>
          <a:bodyPr/>
          <a:lstStyle/>
          <a:p>
            <a:r>
              <a:rPr dirty="0"/>
              <a:t>GRACIAS</a:t>
            </a:r>
          </a:p>
        </p:txBody>
      </p:sp>
      <p:sp>
        <p:nvSpPr>
          <p:cNvPr id="140" name="MUCHAS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MUCHAS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634BB2-AAEA-17FE-0235-4361BB333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8387" y="720954"/>
            <a:ext cx="18476383" cy="1664437"/>
          </a:xfrm>
        </p:spPr>
        <p:txBody>
          <a:bodyPr>
            <a:normAutofit lnSpcReduction="1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SP de Inserción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95D9ED-28D7-26AA-0F06-9EBABEE5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04" y="2832065"/>
            <a:ext cx="17534991" cy="101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45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5D8508-8E77-5DDE-88DF-E073C680D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119" y="865938"/>
            <a:ext cx="19884151" cy="2203252"/>
          </a:xfrm>
        </p:spPr>
        <p:txBody>
          <a:bodyPr>
            <a:normAutofit fontScale="85000" lnSpcReduction="10000"/>
          </a:bodyPr>
          <a:lstStyle/>
          <a:p>
            <a:r>
              <a:rPr lang="es-C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Opcionalmente: Podemos crear todos los elementos de la BD desde un Script creado previamente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1002B-D942-3B1A-1925-81AD5836D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15"/>
          <a:stretch/>
        </p:blipFill>
        <p:spPr>
          <a:xfrm>
            <a:off x="809119" y="3694122"/>
            <a:ext cx="8082387" cy="40186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AD2DEE-7D45-16BB-B205-CA68E8E0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04" y="4680135"/>
            <a:ext cx="18261496" cy="88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465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 fontScale="775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una aplicación Windows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E1684CB-CB43-7B11-85B0-F57AC285064E}"/>
              </a:ext>
            </a:extLst>
          </p:cNvPr>
          <p:cNvGrpSpPr/>
          <p:nvPr/>
        </p:nvGrpSpPr>
        <p:grpSpPr>
          <a:xfrm>
            <a:off x="232739" y="2952829"/>
            <a:ext cx="14994009" cy="9510841"/>
            <a:chOff x="4291003" y="2893194"/>
            <a:chExt cx="15801994" cy="1055533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5F5542A-C3E2-993A-C5E2-610B2587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1003" y="2893194"/>
              <a:ext cx="15801994" cy="10555334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FFD16B7-DCD0-070E-4726-6BB3F8AE8DDD}"/>
                </a:ext>
              </a:extLst>
            </p:cNvPr>
            <p:cNvSpPr/>
            <p:nvPr/>
          </p:nvSpPr>
          <p:spPr>
            <a:xfrm>
              <a:off x="11251096" y="5327374"/>
              <a:ext cx="8070574" cy="1530626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5621B827-0A7B-B825-F212-9037C8BB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019" y="2952829"/>
            <a:ext cx="8381173" cy="60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33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 formulario y un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DataGridView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7BD654-C532-C551-120B-6DD2426C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3458818"/>
            <a:ext cx="21945597" cy="97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451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749578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una clase con un método para llamar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Procedures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desde la BD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765E6C-9760-7E84-5273-AEF420AD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93" y="4214192"/>
            <a:ext cx="22700391" cy="72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368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BE819-77A6-5690-01D4-84E437AE5C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5223" y="590554"/>
            <a:ext cx="18476383" cy="2203252"/>
          </a:xfrm>
        </p:spPr>
        <p:txBody>
          <a:bodyPr>
            <a:normAutofit fontScale="70000" lnSpcReduction="20000"/>
          </a:bodyPr>
          <a:lstStyle/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una función para llamar </a:t>
            </a:r>
          </a:p>
          <a:p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</a:t>
            </a:r>
            <a:r>
              <a:rPr lang="es-C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Consulta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692BD4-52B6-6CEE-A1CB-9156821B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59" y="3082910"/>
            <a:ext cx="11515909" cy="10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883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323</Words>
  <Application>Microsoft Office PowerPoint</Application>
  <PresentationFormat>Personalizado</PresentationFormat>
  <Paragraphs>52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Abrade-Black</vt:lpstr>
      <vt:lpstr>Cascadia Mono</vt:lpstr>
      <vt:lpstr>Helvetica Light</vt:lpstr>
      <vt:lpstr>Helvetica Neue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Olda Bustillos Ortega</dc:creator>
  <cp:lastModifiedBy>Santiago Rodriguez Paniagua</cp:lastModifiedBy>
  <cp:revision>26</cp:revision>
  <dcterms:modified xsi:type="dcterms:W3CDTF">2024-06-24T21:01:43Z</dcterms:modified>
</cp:coreProperties>
</file>